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  <p:sldId id="288" r:id="rId45"/>
    <p:sldId id="289" r:id="rId46"/>
    <p:sldId id="290" r:id="rId47"/>
    <p:sldId id="291" r:id="rId48"/>
    <p:sldId id="292" r:id="rId49"/>
    <p:sldId id="293" r:id="rId50"/>
    <p:sldId id="294" r:id="rId51"/>
    <p:sldId id="295" r:id="rId52"/>
    <p:sldId id="296" r:id="rId53"/>
    <p:sldId id="297" r:id="rId54"/>
    <p:sldId id="298" r:id="rId55"/>
    <p:sldId id="299" r:id="rId5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Relationship Id="rId44" Type="http://schemas.openxmlformats.org/officeDocument/2006/relationships/slide" Target="slides/slide32.xml"/><Relationship Id="rId45" Type="http://schemas.openxmlformats.org/officeDocument/2006/relationships/slide" Target="slides/slide33.xml"/><Relationship Id="rId46" Type="http://schemas.openxmlformats.org/officeDocument/2006/relationships/slide" Target="slides/slide34.xml"/><Relationship Id="rId47" Type="http://schemas.openxmlformats.org/officeDocument/2006/relationships/slide" Target="slides/slide35.xml"/><Relationship Id="rId48" Type="http://schemas.openxmlformats.org/officeDocument/2006/relationships/slide" Target="slides/slide36.xml"/><Relationship Id="rId49" Type="http://schemas.openxmlformats.org/officeDocument/2006/relationships/slide" Target="slides/slide37.xml"/><Relationship Id="rId50" Type="http://schemas.openxmlformats.org/officeDocument/2006/relationships/slide" Target="slides/slide38.xml"/><Relationship Id="rId51" Type="http://schemas.openxmlformats.org/officeDocument/2006/relationships/slide" Target="slides/slide39.xml"/><Relationship Id="rId52" Type="http://schemas.openxmlformats.org/officeDocument/2006/relationships/slide" Target="slides/slide40.xml"/><Relationship Id="rId53" Type="http://schemas.openxmlformats.org/officeDocument/2006/relationships/slide" Target="slides/slide41.xml"/><Relationship Id="rId54" Type="http://schemas.openxmlformats.org/officeDocument/2006/relationships/slide" Target="slides/slide42.xml"/><Relationship Id="rId55" Type="http://schemas.openxmlformats.org/officeDocument/2006/relationships/slide" Target="slides/slide43.xml"/><Relationship Id="rId56" Type="http://schemas.openxmlformats.org/officeDocument/2006/relationships/slide" Target="slides/slide4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Voor de praktisch implementatie mag de volgorde van C&lt;sub&gt;2&lt;/sub&gt; en L&lt;sub&gt;2&lt;/sub&gt; omwisseld worden. Dit heeft geen enkele invloed op de werking van de seriekring.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3" Type="http://schemas.openxmlformats.org/officeDocument/2006/relationships/notesSlide" Target="../notesSlides/notesSlide1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4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5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8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9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t>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803" y="566928"/>
            <a:ext cx="696239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459" y="566928"/>
            <a:ext cx="779708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511" y="566928"/>
            <a:ext cx="980897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Uitgewerkte voorbeelden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Voor frequenties beneden 1 MHz: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800" b="1" i="0">
                <a:latin typeface="Arial"/>
              </a:rPr>
              <a:t>Ontwerpvergelijkingen voor laagfrequent Klasse E Versterkers</a:t>
            </a:r>
            <a:endParaRPr sz="2800" b="1" i="0">
              <a:latin typeface="Arial"/>
            </a:endParaRP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1361774"/>
            <a:ext cx="11382375" cy="971550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607644"/>
            <a:ext cx="10058400" cy="952500"/>
          </a:xfrm>
          <a:prstGeom prst="rect">
            <a:avLst/>
          </a:prstGeom>
        </p:spPr>
      </p:pic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425" y="3834464"/>
            <a:ext cx="10725150" cy="952500"/>
          </a:xfrm>
          <a:prstGeom prst="rect">
            <a:avLst/>
          </a:prstGeom>
        </p:spPr>
      </p:pic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2550" y="5061284"/>
            <a:ext cx="1866900" cy="80962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rPr b="1"/>
              <a:t>Verwacht vermogen</a:t>
            </a:r>
            <a:r>
              <a:t> : 5W</a:t>
            </a:r>
          </a:p>
          <a:p>
            <a:pPr lvl="1"/>
            <a:r>
              <a:rPr b="1"/>
              <a:t>Frequentie</a:t>
            </a:r>
            <a:r>
              <a:t> : 475 kHz</a:t>
            </a:r>
          </a:p>
          <a:p>
            <a:pPr lvl="1"/>
            <a:r>
              <a:rPr b="1"/>
              <a:t>Voedingsspanning</a:t>
            </a:r>
            <a:r>
              <a:t> : 12.5 V</a:t>
            </a:r>
          </a:p>
          <a:p>
            <a:pPr lvl="1"/>
            <a:r>
              <a:rPr b="1"/>
              <a:t>Kwaliteitsfactor</a:t>
            </a:r>
            <a:r>
              <a:t> : 5</a:t>
            </a:r>
          </a:p>
          <a:p>
            <a:pPr lvl="1"/>
            <a:r>
              <a:rPr b="1"/>
              <a:t>Saturatiespanning</a:t>
            </a:r>
            <a:r>
              <a:t> 0.5V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 : 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RL = 14.88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C₁ = 4.78 nF (i.e. complexe impedantie van -70.07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C₂ = 6.04 nF (i.e. complexe impedantie van -55.50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L₂ = 24.93 uH (i.e. complexe impedantie van 74.39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Totale complexe impedantie (seriekring):  18.89 i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stroom uit de voeding: 416.67 mA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source-drain spanning (transistor): 55.62 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Hierbij werd een 80% veiligheidsmarge genomen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We kunnen de uitgang omwerken naar een impedantie van 50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door een transformator met wikkelverhouding: 1.83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Voorbeeld1 : berekende elementen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66928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033" y="566928"/>
            <a:ext cx="77679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1000uH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4.78nF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24.93uH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6.04nF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14.88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1.05u 20n 20n 1.05u 2.10526u)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Voorbeeld1 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881" y="566928"/>
            <a:ext cx="910623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detail van de opstart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313" y="566928"/>
            <a:ext cx="903137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404" y="566928"/>
            <a:ext cx="89571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17378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rPr b="1"/>
              <a:t>Verwacht vermogen</a:t>
            </a:r>
            <a:r>
              <a:t> : 50W</a:t>
            </a:r>
          </a:p>
          <a:p>
            <a:pPr lvl="1"/>
            <a:r>
              <a:rPr b="1"/>
              <a:t>Frequentie</a:t>
            </a:r>
            <a:r>
              <a:t> : 137.77 kHz</a:t>
            </a:r>
          </a:p>
          <a:p>
            <a:pPr lvl="1"/>
            <a:r>
              <a:rPr b="1"/>
              <a:t>Voedingsspanning</a:t>
            </a:r>
            <a:r>
              <a:t> : 12.5 V</a:t>
            </a:r>
          </a:p>
          <a:p>
            <a:pPr lvl="1"/>
            <a:r>
              <a:rPr b="1"/>
              <a:t>Kwaliteitsfactor</a:t>
            </a:r>
            <a:r>
              <a:t> : 5</a:t>
            </a:r>
          </a:p>
          <a:p>
            <a:pPr lvl="1"/>
            <a:r>
              <a:rPr b="1"/>
              <a:t>Saturatiespanning</a:t>
            </a:r>
            <a:r>
              <a:t> 0.9V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 : 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RL = 1.39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C₁ = 176.90 nF (i.e. complexe impedantie van -6.53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C₂ = 222.56 nF (i.e. complexe impedantie van -5.19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L₂ = 8.03 uH (i.e. complexe impedantie van 6.95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Totale complexe impedantie (seriekring):  1.76 i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stroom uit de voeding: 4310.34 mA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source-drain spanning (transistor): 55.62 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Hierbij werd een 80% veiligheidsmarge genomen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We kunnen de uitgang omwerken naar een impedantie van 50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door een transformator met wikkelverhouding: 6.00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waardes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66928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aanpassing 50 Ohm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17378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270uH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176.9nF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8.03uH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222.56nF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1.39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3.65u 20n 20n 3.65u 7.3u)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De klasse E versterker is een zeer efficiënte hoogfrequent versterker die gebruik maakt van:</a:t>
            </a:r>
          </a:p>
          <a:p>
            <a:pPr/>
          </a:p>
          <a:p>
            <a:pPr lvl="1"/>
            <a:r>
              <a:rPr b="1"/>
              <a:t>Eén enkele vermogentransistor</a:t>
            </a:r>
            <a:r>
              <a:t> als schakelend element</a:t>
            </a:r>
          </a:p>
          <a:p>
            <a:pPr lvl="1"/>
            <a:r>
              <a:rPr b="1"/>
              <a:t>Resonante LRC trilkring</a:t>
            </a:r>
            <a:r>
              <a:t> voor frequentieselectie</a:t>
            </a:r>
          </a:p>
          <a:p>
            <a:pPr lvl="1"/>
            <a:r>
              <a:rPr b="1"/>
              <a:t>Optimale timing</a:t>
            </a:r>
            <a:r>
              <a:t> tussen spanning en stroom voor minimaal vermogenverlies</a:t>
            </a:r>
          </a:p>
          <a:p>
            <a:pPr lvl="1"/>
            <a:r>
              <a:rPr b="1"/>
              <a:t>Hoge efficiëntie</a:t>
            </a:r>
            <a:r>
              <a:t> (tot 95% theoretisch mogelijk)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versterker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4" y="566928"/>
            <a:ext cx="1135781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57" y="566928"/>
            <a:ext cx="1138668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02" y="566928"/>
            <a:ext cx="1118559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3: 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628" y="566928"/>
            <a:ext cx="802074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Tsai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M_SWn        0 11 10 0 nmos W=31580u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M_SWp        3 11 10 3 pmos W=500u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3 6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3 7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M_11         10 1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M_12         10 7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M_13         10 6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M_14         10 2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2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SPICE file Klasse E circuit met injection locking</a:t>
            </a:r>
            <a:endParaRPr sz="2900" b="1" i="0">
              <a:latin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M_21         10 6 8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M_22         10 9 8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M_23         10 8 9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M_24         10 7 9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L_L3         3 8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L_L4         3 9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L_L5         8 4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L_L6         9 5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4 5  5.1pF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belasting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R_RL1        4 0  50 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SPICE file Klasse E circuit met injection locking</a:t>
            </a:r>
            <a:endParaRPr sz="2900" b="1" i="0">
              <a:latin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R_RL2        5 0  50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.include simul/berkeley35.lib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SPICE file Klasse E circuit met injection locking</a:t>
            </a:r>
            <a:endParaRPr sz="2900" b="1" i="0">
              <a:latin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simulatie Klasse E circuit met injection locking</a:t>
            </a:r>
            <a:endParaRPr sz="2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701" y="566928"/>
            <a:ext cx="905859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3: 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327" y="566928"/>
            <a:ext cx="899734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3: 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895" y="566928"/>
            <a:ext cx="907220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Verklaring van de werking stap voor stap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Samenvatting en Conclusies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De klasse E versterker biedt verschillende belangrijke voordelen:</a:t>
            </a:r>
          </a:p>
          <a:p>
            <a:pPr lvl="1"/>
            <a:r>
              <a:rPr b="1"/>
              <a:t>Efficiëntie:</a:t>
            </a:r>
          </a:p>
          <a:p>
            <a:pPr lvl="2"/>
            <a:r>
              <a:t>Theoretisch tot 100% efficiëntie mogelijk</a:t>
            </a:r>
          </a:p>
          <a:p>
            <a:pPr lvl="2"/>
            <a:r>
              <a:t>Praktisch 85-95% haalbaar</a:t>
            </a:r>
          </a:p>
          <a:p>
            <a:pPr lvl="2"/>
            <a:r>
              <a:t>Ideaal voor batterij-gevoede toepassingen</a:t>
            </a:r>
          </a:p>
          <a:p>
            <a:pPr lvl="1"/>
            <a:r>
              <a:rPr b="1"/>
              <a:t>Frequentiebereik:</a:t>
            </a:r>
          </a:p>
          <a:p>
            <a:pPr lvl="2"/>
            <a:r>
              <a:t>Optimaal voor hoogfrequent toepassingen (MHz-GHz)</a:t>
            </a:r>
          </a:p>
          <a:p>
            <a:pPr lvl="2"/>
            <a:r>
              <a:t>Beperkte bandbreedte rond resonantiefrequentie</a:t>
            </a:r>
          </a:p>
          <a:p>
            <a:pPr lvl="2"/>
            <a:r>
              <a:t>Geschikt voor narrowband communicatie</a:t>
            </a:r>
          </a:p>
          <a:p>
            <a:pPr lvl="1"/>
            <a:r>
              <a:rPr b="1"/>
              <a:t>Implementatie:</a:t>
            </a:r>
          </a:p>
          <a:p>
            <a:pPr lvl="2"/>
            <a:r>
              <a:t>Eenvoudige topologie met één transistor</a:t>
            </a:r>
          </a:p>
          <a:p>
            <a:pPr lvl="2"/>
            <a:r>
              <a:t>Kritische timing tussen spanning en stroom</a:t>
            </a:r>
          </a:p>
          <a:p>
            <a:pPr lvl="2"/>
            <a:r>
              <a:t>Nauwkeurige componentwaarden vereist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Belangrijkste Eigenschappen van Klasse E Versterkers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rPr b="1"/>
              <a:t>Moderne Communicatiesystemen:</a:t>
            </a:r>
          </a:p>
          <a:p>
            <a:pPr lvl="2"/>
            <a:r>
              <a:t>GSM/UMTS/LTE zendversterkers</a:t>
            </a:r>
          </a:p>
          <a:p>
            <a:pPr lvl="2"/>
            <a:r>
              <a:t>WiFi en Bluetooth transmitters</a:t>
            </a:r>
          </a:p>
          <a:p>
            <a:pPr lvl="2"/>
            <a:r>
              <a:t>RFID en NFC systemen</a:t>
            </a:r>
          </a:p>
          <a:p>
            <a:pPr lvl="2"/>
            <a:r>
              <a:t>Satellietcommunicatie</a:t>
            </a:r>
          </a:p>
          <a:p>
            <a:pPr lvl="1"/>
            <a:r>
              <a:rPr b="1"/>
              <a:t>Vooruitblik:</a:t>
            </a:r>
          </a:p>
          <a:p>
            <a:pPr lvl="2"/>
            <a:r>
              <a:t>5G millimeter-golf toepassingen</a:t>
            </a:r>
          </a:p>
          <a:p>
            <a:pPr lvl="2"/>
            <a:r>
              <a:t>IoT low-power transmitters</a:t>
            </a:r>
          </a:p>
          <a:p>
            <a:pPr lvl="2"/>
            <a:r>
              <a:t>Draadloze energieoverdracht</a:t>
            </a:r>
          </a:p>
          <a:p>
            <a:pPr lvl="2"/>
            <a:r>
              <a:t>Geïntegreerde on-chip oplossingen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Toepassingsgebieden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651" y="566928"/>
            <a:ext cx="1025869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804" y="566928"/>
            <a:ext cx="106783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750" y="566928"/>
            <a:ext cx="645449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037" y="566928"/>
            <a:ext cx="6091926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